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73" r:id="rId5"/>
    <p:sldId id="259" r:id="rId6"/>
    <p:sldId id="266" r:id="rId7"/>
    <p:sldId id="267" r:id="rId8"/>
    <p:sldId id="268" r:id="rId9"/>
    <p:sldId id="269" r:id="rId10"/>
    <p:sldId id="270" r:id="rId11"/>
    <p:sldId id="271" r:id="rId12"/>
    <p:sldId id="287" r:id="rId13"/>
    <p:sldId id="272" r:id="rId14"/>
    <p:sldId id="289" r:id="rId15"/>
    <p:sldId id="277" r:id="rId16"/>
    <p:sldId id="279" r:id="rId17"/>
    <p:sldId id="280" r:id="rId18"/>
    <p:sldId id="282" r:id="rId19"/>
    <p:sldId id="283" r:id="rId20"/>
    <p:sldId id="281" r:id="rId21"/>
    <p:sldId id="284" r:id="rId22"/>
    <p:sldId id="285" r:id="rId23"/>
    <p:sldId id="286" r:id="rId24"/>
    <p:sldId id="262" r:id="rId25"/>
    <p:sldId id="274" r:id="rId26"/>
    <p:sldId id="263" r:id="rId27"/>
    <p:sldId id="288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603E07BB-59A6-4794-A032-7EAD6C1AAA88}" type="datetimeFigureOut">
              <a:rPr lang="en-US" smtClean="0"/>
              <a:t>12/16/2011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9A35C9E-5427-4545-BC3E-82EA83B2C9CF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527" y="83820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Copperplate Gothic Bold" pitchFamily="34" charset="0"/>
              </a:rPr>
              <a:t>Online Examination </a:t>
            </a:r>
            <a:br>
              <a:rPr lang="en-US" sz="3600" dirty="0" smtClean="0">
                <a:latin typeface="Copperplate Gothic Bold" pitchFamily="34" charset="0"/>
              </a:rPr>
            </a:br>
            <a:r>
              <a:rPr lang="en-US" sz="3600" dirty="0" smtClean="0">
                <a:latin typeface="Copperplate Gothic Bold" pitchFamily="34" charset="0"/>
              </a:rPr>
              <a:t>System</a:t>
            </a:r>
            <a:endParaRPr lang="en-US" sz="3600" dirty="0">
              <a:latin typeface="Copperplate Gothic Bold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14800"/>
            <a:ext cx="3048000" cy="179826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2400" dirty="0" smtClean="0"/>
              <a:t>Guided By:                 Mr. </a:t>
            </a:r>
            <a:r>
              <a:rPr lang="en-US" sz="2400" dirty="0" err="1" smtClean="0"/>
              <a:t>Deo</a:t>
            </a:r>
            <a:r>
              <a:rPr lang="en-US" sz="2400" dirty="0" smtClean="0"/>
              <a:t> </a:t>
            </a:r>
            <a:r>
              <a:rPr lang="en-US" sz="2400" dirty="0" err="1" smtClean="0"/>
              <a:t>Prakash</a:t>
            </a:r>
            <a:endParaRPr lang="en-US" sz="2400" dirty="0"/>
          </a:p>
          <a:p>
            <a:endParaRPr lang="en-US" sz="7400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00600" y="44958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Developed By :</a:t>
            </a:r>
          </a:p>
          <a:p>
            <a:r>
              <a:rPr lang="en-US" sz="2400" dirty="0" err="1" smtClean="0"/>
              <a:t>Ranjan</a:t>
            </a:r>
            <a:r>
              <a:rPr lang="en-US" sz="2400" dirty="0" smtClean="0"/>
              <a:t> </a:t>
            </a:r>
            <a:r>
              <a:rPr lang="en-US" sz="2400" dirty="0" err="1" smtClean="0"/>
              <a:t>Jha</a:t>
            </a:r>
            <a:r>
              <a:rPr lang="en-US" sz="2400" dirty="0" smtClean="0"/>
              <a:t> (2008ECS10)</a:t>
            </a:r>
          </a:p>
          <a:p>
            <a:r>
              <a:rPr lang="en-US" sz="2400" dirty="0" err="1" smtClean="0"/>
              <a:t>Amarjeet</a:t>
            </a:r>
            <a:r>
              <a:rPr lang="en-US" sz="2400" dirty="0" smtClean="0"/>
              <a:t> Kumar (2008ECS13)</a:t>
            </a:r>
          </a:p>
          <a:p>
            <a:r>
              <a:rPr lang="en-US" sz="2400" dirty="0" err="1" smtClean="0"/>
              <a:t>Tushar</a:t>
            </a:r>
            <a:r>
              <a:rPr lang="en-US" sz="2400" dirty="0" smtClean="0"/>
              <a:t> </a:t>
            </a:r>
            <a:r>
              <a:rPr lang="en-US" sz="2400" dirty="0" err="1" smtClean="0"/>
              <a:t>Singhal</a:t>
            </a:r>
            <a:r>
              <a:rPr lang="en-US" sz="2400" dirty="0" smtClean="0"/>
              <a:t> (2008ECS14)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94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</a:t>
            </a:r>
            <a:r>
              <a:rPr lang="en-US" dirty="0" smtClean="0">
                <a:effectLst/>
              </a:rPr>
              <a:t>schedule</a:t>
            </a:r>
            <a:r>
              <a:rPr lang="en-US" dirty="0">
                <a:effectLst/>
              </a:rPr>
              <a:t>: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6015283"/>
              </p:ext>
            </p:extLst>
          </p:nvPr>
        </p:nvGraphicFramePr>
        <p:xfrm>
          <a:off x="1676400" y="1600200"/>
          <a:ext cx="6477000" cy="4343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3043"/>
                <a:gridCol w="1250640"/>
                <a:gridCol w="1184817"/>
                <a:gridCol w="3238500"/>
              </a:tblGrid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Sr.no.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Field name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Data Type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Examid*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There is unique id for each exam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Date of exam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Time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Time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Time at which exam will start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Tlimit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Time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Time limit of exam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Level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Level of exam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Subject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Subject  of exam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2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7.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Noq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 of question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307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4.exam_student</a:t>
            </a:r>
            <a:r>
              <a:rPr lang="en-US" dirty="0" smtClean="0">
                <a:effectLst/>
              </a:rPr>
              <a:t>: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8497725"/>
              </p:ext>
            </p:extLst>
          </p:nvPr>
        </p:nvGraphicFramePr>
        <p:xfrm>
          <a:off x="2209800" y="2667000"/>
          <a:ext cx="5623560" cy="28708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7230"/>
                <a:gridCol w="1028700"/>
                <a:gridCol w="1085850"/>
                <a:gridCol w="28117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Sr.no.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Field name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Data Type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915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Examid*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Examid related to a student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4256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Iduser*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Userid of user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460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Status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Status of the exam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63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67484" y="685800"/>
            <a:ext cx="1676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2080" y="4150909"/>
            <a:ext cx="1177120" cy="4210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310952" y="2057400"/>
            <a:ext cx="15240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Student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57701" y="2286000"/>
            <a:ext cx="20574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Administrator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309815" y="3604431"/>
            <a:ext cx="1295400" cy="361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529100" y="4779844"/>
            <a:ext cx="1143000" cy="449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724683" y="3621490"/>
            <a:ext cx="1219201" cy="3770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Account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114800" y="4714447"/>
            <a:ext cx="1098077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 User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70980" y="4957833"/>
            <a:ext cx="1190199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787185" y="3633006"/>
            <a:ext cx="1205552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Cancel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2164591" y="990600"/>
            <a:ext cx="2214351" cy="1143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067300" y="1033353"/>
            <a:ext cx="22860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638800" y="2476500"/>
            <a:ext cx="1143000" cy="1333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072952" y="2476500"/>
            <a:ext cx="0" cy="1333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467600" y="2476500"/>
            <a:ext cx="914400" cy="1333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732712" y="2743200"/>
            <a:ext cx="687222" cy="12826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1647823" y="2743200"/>
            <a:ext cx="104778" cy="20366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2561230" y="2743200"/>
            <a:ext cx="1817712" cy="18288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086401" y="2743200"/>
            <a:ext cx="829742" cy="18288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1808257" y="6057900"/>
            <a:ext cx="110788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Schedule a Exam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4080681" y="6057900"/>
            <a:ext cx="1253602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Cancel Exam</a:t>
            </a:r>
            <a:endParaRPr lang="en-US" dirty="0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161179" y="5338833"/>
            <a:ext cx="754964" cy="6047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5338833"/>
            <a:ext cx="1219200" cy="6047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57200" y="457199"/>
            <a:ext cx="2405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 smtClean="0">
                <a:solidFill>
                  <a:schemeClr val="accent5"/>
                </a:solidFill>
                <a:latin typeface="Copperplate Gothic Bold" pitchFamily="34" charset="0"/>
              </a:rPr>
              <a:t>DESIGN</a:t>
            </a:r>
            <a:endParaRPr lang="en-US" sz="3600" u="sng" dirty="0">
              <a:solidFill>
                <a:schemeClr val="accent5"/>
              </a:solidFill>
              <a:latin typeface="Copperplate Gothic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3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latin typeface="Copperplate Gothic Light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56388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   			</a:t>
            </a:r>
            <a:r>
              <a:rPr lang="en-US" sz="3200" u="sng" dirty="0" smtClean="0">
                <a:solidFill>
                  <a:schemeClr val="accent5"/>
                </a:solidFill>
                <a:latin typeface="Comic Sans MS" pitchFamily="66" charset="0"/>
              </a:rPr>
              <a:t>LOGIN</a:t>
            </a:r>
            <a:endParaRPr lang="en-US" sz="3200" u="sng" dirty="0">
              <a:solidFill>
                <a:schemeClr val="accent5"/>
              </a:solidFill>
              <a:latin typeface="Comic Sans MS" pitchFamily="66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570" y="3184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98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4" y="0"/>
            <a:ext cx="9112155" cy="5237525"/>
          </a:xfrm>
        </p:spPr>
      </p:pic>
      <p:sp>
        <p:nvSpPr>
          <p:cNvPr id="6" name="TextBox 5"/>
          <p:cNvSpPr txBox="1"/>
          <p:nvPr/>
        </p:nvSpPr>
        <p:spPr>
          <a:xfrm>
            <a:off x="2057400" y="5638800"/>
            <a:ext cx="426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964305"/>
                </a:solidFill>
                <a:latin typeface="Comic Sans MS" pitchFamily="66" charset="0"/>
              </a:rPr>
              <a:t>ADMIN_HOME</a:t>
            </a:r>
            <a:endParaRPr lang="en-US" sz="3200" dirty="0">
              <a:solidFill>
                <a:srgbClr val="96430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10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SHAR\Documents\My Downloads\account_adm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2982"/>
            <a:ext cx="9078320" cy="5243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12701" y="5481034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Account_Admin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0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48"/>
            <a:ext cx="9146144" cy="5320352"/>
          </a:xfrm>
        </p:spPr>
      </p:pic>
      <p:sp>
        <p:nvSpPr>
          <p:cNvPr id="5" name="TextBox 4"/>
          <p:cNvSpPr txBox="1"/>
          <p:nvPr/>
        </p:nvSpPr>
        <p:spPr>
          <a:xfrm>
            <a:off x="1600200" y="5562600"/>
            <a:ext cx="434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Add_Question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08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75"/>
            <a:ext cx="9163050" cy="5333068"/>
          </a:xfrm>
        </p:spPr>
      </p:pic>
      <p:sp>
        <p:nvSpPr>
          <p:cNvPr id="5" name="TextBox 4"/>
          <p:cNvSpPr txBox="1"/>
          <p:nvPr/>
        </p:nvSpPr>
        <p:spPr>
          <a:xfrm>
            <a:off x="1524000" y="5638800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Add_User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19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" y="0"/>
            <a:ext cx="9163050" cy="5242183"/>
          </a:xfrm>
        </p:spPr>
      </p:pic>
      <p:sp>
        <p:nvSpPr>
          <p:cNvPr id="5" name="TextBox 4"/>
          <p:cNvSpPr txBox="1"/>
          <p:nvPr/>
        </p:nvSpPr>
        <p:spPr>
          <a:xfrm>
            <a:off x="1143000" y="5486400"/>
            <a:ext cx="533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Schedule_New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2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48"/>
            <a:ext cx="8934450" cy="5188880"/>
          </a:xfrm>
        </p:spPr>
      </p:pic>
      <p:sp>
        <p:nvSpPr>
          <p:cNvPr id="5" name="TextBox 4"/>
          <p:cNvSpPr txBox="1"/>
          <p:nvPr/>
        </p:nvSpPr>
        <p:spPr>
          <a:xfrm>
            <a:off x="1371600" y="5562600"/>
            <a:ext cx="46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Schedule_Cancel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78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rebuchet MS" pitchFamily="34" charset="0"/>
              </a:rPr>
              <a:t>Efficiently </a:t>
            </a:r>
            <a:r>
              <a:rPr lang="en-US" sz="2400" dirty="0">
                <a:latin typeface="Trebuchet MS" pitchFamily="34" charset="0"/>
              </a:rPr>
              <a:t>evaluate the candidate thoroughly through a fully automated </a:t>
            </a:r>
            <a:r>
              <a:rPr lang="en-US" sz="2400" dirty="0" smtClean="0">
                <a:latin typeface="Trebuchet MS" pitchFamily="34" charset="0"/>
              </a:rPr>
              <a:t>system.</a:t>
            </a:r>
          </a:p>
          <a:p>
            <a:r>
              <a:rPr lang="en-US" sz="2400" dirty="0">
                <a:latin typeface="Trebuchet MS" pitchFamily="34" charset="0"/>
              </a:rPr>
              <a:t>S</a:t>
            </a:r>
            <a:r>
              <a:rPr lang="en-US" sz="2400" dirty="0" smtClean="0">
                <a:latin typeface="Trebuchet MS" pitchFamily="34" charset="0"/>
              </a:rPr>
              <a:t>aves a lot </a:t>
            </a:r>
            <a:r>
              <a:rPr lang="en-US" sz="2400" dirty="0">
                <a:latin typeface="Trebuchet MS" pitchFamily="34" charset="0"/>
              </a:rPr>
              <a:t>of time </a:t>
            </a:r>
            <a:r>
              <a:rPr lang="en-US" sz="2400" dirty="0" smtClean="0">
                <a:latin typeface="Trebuchet MS" pitchFamily="34" charset="0"/>
              </a:rPr>
              <a:t>and </a:t>
            </a:r>
            <a:r>
              <a:rPr lang="en-US" sz="2400" dirty="0">
                <a:latin typeface="Trebuchet MS" pitchFamily="34" charset="0"/>
              </a:rPr>
              <a:t>also gives fast results</a:t>
            </a:r>
            <a:r>
              <a:rPr lang="en-US" sz="2400" dirty="0" smtClean="0">
                <a:latin typeface="Trebuchet MS" pitchFamily="34" charset="0"/>
              </a:rPr>
              <a:t>.</a:t>
            </a:r>
          </a:p>
          <a:p>
            <a:r>
              <a:rPr lang="en-US" sz="2400" dirty="0">
                <a:latin typeface="Trebuchet MS" pitchFamily="34" charset="0"/>
              </a:rPr>
              <a:t>Administrator has a privilege to create, modify and delete the </a:t>
            </a:r>
            <a:r>
              <a:rPr lang="en-US" sz="2400" dirty="0" smtClean="0">
                <a:latin typeface="Trebuchet MS" pitchFamily="34" charset="0"/>
              </a:rPr>
              <a:t>test papers.</a:t>
            </a:r>
          </a:p>
          <a:p>
            <a:r>
              <a:rPr lang="en-US" sz="2400" dirty="0">
                <a:latin typeface="Trebuchet MS" pitchFamily="34" charset="0"/>
              </a:rPr>
              <a:t>Web Application provides facility to conduct </a:t>
            </a:r>
            <a:r>
              <a:rPr lang="en-US" sz="2400" dirty="0" smtClean="0">
                <a:latin typeface="Trebuchet MS" pitchFamily="34" charset="0"/>
              </a:rPr>
              <a:t>online examination from anywhere in the world and Remote places.</a:t>
            </a:r>
          </a:p>
          <a:p>
            <a:r>
              <a:rPr lang="en-US" sz="2400" dirty="0" smtClean="0">
                <a:latin typeface="Trebuchet MS" pitchFamily="34" charset="0"/>
              </a:rPr>
              <a:t>Being an integrated Online Examination System it will reduce paper work.</a:t>
            </a:r>
          </a:p>
          <a:p>
            <a:pPr marL="82296" indent="0">
              <a:buNone/>
            </a:pPr>
            <a:endParaRPr lang="en-US" sz="2400" dirty="0">
              <a:latin typeface="Trebuchet MS" pitchFamily="34" charset="0"/>
            </a:endParaRPr>
          </a:p>
          <a:p>
            <a:endParaRPr lang="en-US" sz="2400" dirty="0"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26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5715000"/>
            <a:ext cx="434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Student_Home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34" y="0"/>
            <a:ext cx="9216233" cy="5181600"/>
          </a:xfrm>
        </p:spPr>
      </p:pic>
    </p:spTree>
    <p:extLst>
      <p:ext uri="{BB962C8B-B14F-4D97-AF65-F5344CB8AC3E}">
        <p14:creationId xmlns:p14="http://schemas.microsoft.com/office/powerpoint/2010/main" val="345467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34450" cy="5143439"/>
          </a:xfrm>
        </p:spPr>
      </p:pic>
      <p:sp>
        <p:nvSpPr>
          <p:cNvPr id="5" name="TextBox 4"/>
          <p:cNvSpPr txBox="1"/>
          <p:nvPr/>
        </p:nvSpPr>
        <p:spPr>
          <a:xfrm>
            <a:off x="1905000" y="5715000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Register_Student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98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" y="32981"/>
            <a:ext cx="9136039" cy="5430113"/>
          </a:xfrm>
        </p:spPr>
      </p:pic>
      <p:sp>
        <p:nvSpPr>
          <p:cNvPr id="5" name="TextBox 4"/>
          <p:cNvSpPr txBox="1"/>
          <p:nvPr/>
        </p:nvSpPr>
        <p:spPr>
          <a:xfrm>
            <a:off x="1752600" y="5715000"/>
            <a:ext cx="434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Account_Student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14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5257979"/>
          </a:xfrm>
        </p:spPr>
      </p:pic>
      <p:sp>
        <p:nvSpPr>
          <p:cNvPr id="5" name="TextBox 4"/>
          <p:cNvSpPr txBox="1"/>
          <p:nvPr/>
        </p:nvSpPr>
        <p:spPr>
          <a:xfrm>
            <a:off x="1600200" y="57150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  <a:latin typeface="Comic Sans MS" pitchFamily="66" charset="0"/>
              </a:rPr>
              <a:t>Cancel_Student</a:t>
            </a:r>
            <a:endParaRPr lang="en-US" sz="3200" dirty="0">
              <a:solidFill>
                <a:schemeClr val="accent5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12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effectLst/>
                <a:latin typeface="Copperplate Gothic Light" pitchFamily="34" charset="0"/>
              </a:rPr>
              <a:t>Result: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800" dirty="0">
                <a:latin typeface="Trebuchet MS" pitchFamily="34" charset="0"/>
              </a:rPr>
              <a:t>This can be used in educational institutions as well as in </a:t>
            </a:r>
            <a:r>
              <a:rPr lang="en-US" sz="2800" dirty="0" smtClean="0">
                <a:latin typeface="Trebuchet MS" pitchFamily="34" charset="0"/>
              </a:rPr>
              <a:t>corporate world.</a:t>
            </a:r>
            <a:endParaRPr lang="en-US" sz="2800" dirty="0">
              <a:latin typeface="Trebuchet MS" pitchFamily="34" charset="0"/>
            </a:endParaRPr>
          </a:p>
          <a:p>
            <a:pPr lvl="0"/>
            <a:r>
              <a:rPr lang="en-US" sz="2800" dirty="0">
                <a:latin typeface="Trebuchet MS" pitchFamily="34" charset="0"/>
              </a:rPr>
              <a:t>Can be used anywhere any time as it is a web based </a:t>
            </a:r>
            <a:r>
              <a:rPr lang="en-US" sz="2800" dirty="0" smtClean="0">
                <a:latin typeface="Trebuchet MS" pitchFamily="34" charset="0"/>
              </a:rPr>
              <a:t>application(user location </a:t>
            </a:r>
            <a:r>
              <a:rPr lang="en-US" sz="2800" dirty="0">
                <a:latin typeface="Trebuchet MS" pitchFamily="34" charset="0"/>
              </a:rPr>
              <a:t>doesn’t matter</a:t>
            </a:r>
            <a:r>
              <a:rPr lang="en-US" sz="2800" dirty="0" smtClean="0">
                <a:latin typeface="Trebuchet MS" pitchFamily="34" charset="0"/>
              </a:rPr>
              <a:t>)</a:t>
            </a:r>
            <a:endParaRPr lang="en-US" sz="2800" dirty="0">
              <a:latin typeface="Trebuchet MS" pitchFamily="34" charset="0"/>
            </a:endParaRPr>
          </a:p>
          <a:p>
            <a:pPr lvl="0"/>
            <a:r>
              <a:rPr lang="en-US" sz="2800" dirty="0">
                <a:latin typeface="Trebuchet MS" pitchFamily="34" charset="0"/>
              </a:rPr>
              <a:t>No restriction that examiner has to be present when the </a:t>
            </a:r>
            <a:r>
              <a:rPr lang="en-US" sz="2800" dirty="0" smtClean="0">
                <a:latin typeface="Trebuchet MS" pitchFamily="34" charset="0"/>
              </a:rPr>
              <a:t>candidate takes </a:t>
            </a:r>
            <a:r>
              <a:rPr lang="en-US" sz="2800" dirty="0">
                <a:latin typeface="Trebuchet MS" pitchFamily="34" charset="0"/>
              </a:rPr>
              <a:t>the test.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023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</a:rPr>
              <a:t>Conclusion: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82296" indent="0">
              <a:buNone/>
            </a:pPr>
            <a:r>
              <a:rPr lang="en-US" dirty="0"/>
              <a:t>The On line test System is developed using Java and </a:t>
            </a:r>
            <a:r>
              <a:rPr lang="en-US" dirty="0" err="1" smtClean="0"/>
              <a:t>sql</a:t>
            </a:r>
            <a:r>
              <a:rPr lang="en-US" dirty="0"/>
              <a:t> </a:t>
            </a:r>
            <a:r>
              <a:rPr lang="en-US" dirty="0" smtClean="0"/>
              <a:t>fully </a:t>
            </a:r>
            <a:r>
              <a:rPr lang="en-US" dirty="0"/>
              <a:t>meets the objectives of the system for which it has </a:t>
            </a:r>
            <a:r>
              <a:rPr lang="en-US" dirty="0" smtClean="0"/>
              <a:t>been developed</a:t>
            </a:r>
            <a:r>
              <a:rPr lang="en-US" dirty="0"/>
              <a:t>. The system </a:t>
            </a:r>
            <a:r>
              <a:rPr lang="en-US" dirty="0" smtClean="0"/>
              <a:t>has reached </a:t>
            </a:r>
            <a:r>
              <a:rPr lang="en-US" dirty="0"/>
              <a:t>a steady state where </a:t>
            </a:r>
            <a:r>
              <a:rPr lang="en-US" dirty="0" smtClean="0"/>
              <a:t>all bugs </a:t>
            </a:r>
            <a:r>
              <a:rPr lang="en-US" dirty="0"/>
              <a:t>have been eliminated. The system is operated </a:t>
            </a:r>
            <a:r>
              <a:rPr lang="en-US" dirty="0" smtClean="0"/>
              <a:t>at a</a:t>
            </a:r>
            <a:r>
              <a:rPr lang="en-US" dirty="0"/>
              <a:t> </a:t>
            </a:r>
            <a:r>
              <a:rPr lang="en-US" dirty="0" smtClean="0"/>
              <a:t>high </a:t>
            </a:r>
            <a:r>
              <a:rPr lang="en-US" dirty="0"/>
              <a:t>level of efficiency and all the teachers and </a:t>
            </a:r>
            <a:r>
              <a:rPr lang="en-US" dirty="0" smtClean="0"/>
              <a:t>user associated </a:t>
            </a:r>
            <a:r>
              <a:rPr lang="en-US" dirty="0"/>
              <a:t>with the system understands its advantage. </a:t>
            </a:r>
            <a:r>
              <a:rPr lang="en-US" dirty="0" smtClean="0"/>
              <a:t>The system </a:t>
            </a:r>
            <a:r>
              <a:rPr lang="en-US" dirty="0"/>
              <a:t>solves the problem. It was intended to solve as</a:t>
            </a:r>
          </a:p>
          <a:p>
            <a:pPr marL="82296" indent="0">
              <a:buNone/>
            </a:pPr>
            <a:r>
              <a:rPr lang="en-US" dirty="0"/>
              <a:t>requirement specification.   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36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System can be enhanced to support other QA types like fill in the blanks, true/false, match the columns etc.</a:t>
            </a:r>
          </a:p>
          <a:p>
            <a:r>
              <a:rPr lang="en-US" dirty="0" smtClean="0"/>
              <a:t>The System can be enhanced by deploying it to the world wide web, so users can use System from distant places.</a:t>
            </a:r>
          </a:p>
          <a:p>
            <a:r>
              <a:rPr lang="en-US" dirty="0" smtClean="0"/>
              <a:t>There is proposition for adding an extra functionality for checking the Subjective answers to with this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2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" indent="0">
              <a:buNone/>
            </a:pPr>
            <a:r>
              <a:rPr lang="en-US" sz="6600" dirty="0" smtClean="0">
                <a:solidFill>
                  <a:srgbClr val="FF0000"/>
                </a:solidFill>
              </a:rPr>
              <a:t>Thank you !</a:t>
            </a:r>
            <a:endParaRPr lang="en-US" sz="6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35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Online Examination System is designed for </a:t>
            </a:r>
            <a:r>
              <a:rPr lang="en-US" dirty="0" err="1" smtClean="0"/>
              <a:t>Educatinal</a:t>
            </a:r>
            <a:r>
              <a:rPr lang="en-US" dirty="0" smtClean="0"/>
              <a:t> Institutes like Schools , Colleges, and Private Institutes to conduct logic tests of their student on a regular basis.</a:t>
            </a:r>
          </a:p>
          <a:p>
            <a:pPr lvl="1"/>
            <a:r>
              <a:rPr lang="en-US" dirty="0" smtClean="0"/>
              <a:t>Design To Facilitate Administrator and User</a:t>
            </a:r>
          </a:p>
          <a:p>
            <a:pPr lvl="1"/>
            <a:r>
              <a:rPr lang="en-US" dirty="0" smtClean="0"/>
              <a:t>User Friendly Interface</a:t>
            </a:r>
          </a:p>
          <a:p>
            <a:pPr lvl="1"/>
            <a:r>
              <a:rPr lang="en-US" dirty="0" smtClean="0"/>
              <a:t>Complete And Secure Information is Provided to User.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1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TECHNOLOGY USED</a:t>
            </a:r>
            <a:endParaRPr lang="en-US" sz="4000" dirty="0"/>
          </a:p>
        </p:txBody>
      </p:sp>
      <p:sp>
        <p:nvSpPr>
          <p:cNvPr id="5" name="Oval 4"/>
          <p:cNvSpPr/>
          <p:nvPr/>
        </p:nvSpPr>
        <p:spPr>
          <a:xfrm>
            <a:off x="3453245" y="2171700"/>
            <a:ext cx="2133600" cy="16002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                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09600" y="2339003"/>
            <a:ext cx="1524000" cy="1295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896100" y="2324100"/>
            <a:ext cx="1600200" cy="1295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 rot="5400000">
            <a:off x="2504209" y="2371269"/>
            <a:ext cx="457200" cy="114300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5" name="Down Arrow 14"/>
          <p:cNvSpPr/>
          <p:nvPr/>
        </p:nvSpPr>
        <p:spPr>
          <a:xfrm rot="5400000">
            <a:off x="6047510" y="2346252"/>
            <a:ext cx="457200" cy="114300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723409" y="2689152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Business Logic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92727" y="2802037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114309" y="2733086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 End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92727" y="3886200"/>
            <a:ext cx="769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HTML, CSS, JSP			JAVA			</a:t>
            </a:r>
            <a:r>
              <a:rPr lang="en-US" dirty="0" err="1" smtClean="0"/>
              <a:t>MySQl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33400" y="5181600"/>
            <a:ext cx="716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Server Used : Apache Tomcat 6.0</a:t>
            </a:r>
          </a:p>
          <a:p>
            <a:r>
              <a:rPr lang="en-US" dirty="0" smtClean="0"/>
              <a:t>Querying Language  : 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:\Users\Definately\Documents\hcl\java_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870" y="1967651"/>
            <a:ext cx="968829" cy="96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1840706" y="274638"/>
            <a:ext cx="668655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fr-CA" dirty="0" smtClean="0">
                <a:solidFill>
                  <a:schemeClr val="accent5"/>
                </a:solidFill>
              </a:rPr>
              <a:t>REQUIREMENTS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1752600" y="1600200"/>
            <a:ext cx="6862763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dirty="0" smtClean="0"/>
          </a:p>
          <a:p>
            <a:r>
              <a:rPr lang="en-US" dirty="0" smtClean="0"/>
              <a:t>Apache Tomcat</a:t>
            </a:r>
          </a:p>
          <a:p>
            <a:r>
              <a:rPr lang="en-US" dirty="0" smtClean="0"/>
              <a:t>Java SDK            </a:t>
            </a:r>
          </a:p>
          <a:p>
            <a:r>
              <a:rPr lang="en-US" dirty="0" smtClean="0"/>
              <a:t>IDE for easy </a:t>
            </a:r>
            <a:r>
              <a:rPr lang="en-US" dirty="0" err="1" smtClean="0"/>
              <a:t>devlopment</a:t>
            </a:r>
            <a:r>
              <a:rPr lang="en-US" dirty="0" smtClean="0"/>
              <a:t>(optional)</a:t>
            </a:r>
          </a:p>
          <a:p>
            <a:r>
              <a:rPr lang="fr-CA" dirty="0" err="1" smtClean="0"/>
              <a:t>Database</a:t>
            </a:r>
            <a:r>
              <a:rPr lang="fr-CA" dirty="0" smtClean="0"/>
              <a:t>(MYSQL)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1811"/>
            <a:ext cx="1012096" cy="1175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5" descr="C:\Users\Definately\Documents\hcl\netbeans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390" y="414482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C:\Users\Definately\Documents\hcl\eclipse_logo_ganymed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5291435"/>
            <a:ext cx="1287462" cy="83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7" descr="C:\Users\Definately\Documents\hcl\489px-MySQL.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4527961"/>
            <a:ext cx="3581400" cy="185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41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400" b="1" u="sng" dirty="0">
                <a:effectLst/>
                <a:latin typeface="Copperplate Gothic Light" pitchFamily="34" charset="0"/>
              </a:rPr>
              <a:t>DISADVANTAGES OF CURRENT </a:t>
            </a:r>
            <a:r>
              <a:rPr lang="en-US" sz="2400" b="1" u="sng" dirty="0" smtClean="0">
                <a:effectLst/>
                <a:latin typeface="Copperplate Gothic Light" pitchFamily="34" charset="0"/>
              </a:rPr>
              <a:t>SYSTEM</a:t>
            </a:r>
            <a:r>
              <a:rPr lang="en-US" sz="3200" dirty="0">
                <a:effectLst/>
              </a:rPr>
              <a:t/>
            </a:r>
            <a:br>
              <a:rPr lang="en-US" sz="3200" dirty="0">
                <a:effectLst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257800"/>
          </a:xfrm>
        </p:spPr>
        <p:txBody>
          <a:bodyPr>
            <a:normAutofit fontScale="92500"/>
          </a:bodyPr>
          <a:lstStyle/>
          <a:p>
            <a:pPr lvl="0"/>
            <a:r>
              <a:rPr lang="en-US" sz="2600" dirty="0">
                <a:latin typeface="Trebuchet MS" pitchFamily="34" charset="0"/>
              </a:rPr>
              <a:t>The current system is very time consuming.</a:t>
            </a:r>
          </a:p>
          <a:p>
            <a:pPr lvl="0"/>
            <a:r>
              <a:rPr lang="en-US" sz="2600" dirty="0">
                <a:latin typeface="Trebuchet MS" pitchFamily="34" charset="0"/>
              </a:rPr>
              <a:t>It is very difficult to analyze the exam manually.</a:t>
            </a:r>
          </a:p>
          <a:p>
            <a:pPr lvl="0"/>
            <a:r>
              <a:rPr lang="en-US" sz="2600" dirty="0">
                <a:latin typeface="Trebuchet MS" pitchFamily="34" charset="0"/>
              </a:rPr>
              <a:t>To take exam of more candidates more invigilators are required but no need of invigilator in case of on line exam.</a:t>
            </a:r>
          </a:p>
          <a:p>
            <a:pPr lvl="0"/>
            <a:r>
              <a:rPr lang="en-US" sz="2600" dirty="0">
                <a:latin typeface="Trebuchet MS" pitchFamily="34" charset="0"/>
              </a:rPr>
              <a:t>Results are not precise as calculation and evaluations are done</a:t>
            </a:r>
          </a:p>
          <a:p>
            <a:r>
              <a:rPr lang="en-US" sz="2600" dirty="0">
                <a:latin typeface="Trebuchet MS" pitchFamily="34" charset="0"/>
              </a:rPr>
              <a:t>manually.</a:t>
            </a:r>
          </a:p>
          <a:p>
            <a:pPr lvl="0"/>
            <a:r>
              <a:rPr lang="en-US" sz="2600" dirty="0">
                <a:latin typeface="Trebuchet MS" pitchFamily="34" charset="0"/>
              </a:rPr>
              <a:t>The chances of paper leakage are more in current system as compared to proposed system.</a:t>
            </a:r>
          </a:p>
          <a:p>
            <a:pPr lvl="0"/>
            <a:r>
              <a:rPr lang="en-US" sz="2600" dirty="0">
                <a:latin typeface="Trebuchet MS" pitchFamily="34" charset="0"/>
              </a:rPr>
              <a:t>Result processing takes more time as it is done manually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2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400" b="1" u="sng" dirty="0">
                <a:effectLst/>
                <a:latin typeface="Copperplate Gothic Light" pitchFamily="34" charset="0"/>
              </a:rPr>
              <a:t>CHAREACTERSTIC OF THE PROPOSED SYSTEM:</a:t>
            </a:r>
            <a:r>
              <a:rPr lang="en-US" sz="2400" dirty="0">
                <a:effectLst/>
                <a:latin typeface="Copperplate Gothic Light" pitchFamily="34" charset="0"/>
              </a:rPr>
              <a:t/>
            </a:r>
            <a:br>
              <a:rPr lang="en-US" sz="2400" dirty="0">
                <a:effectLst/>
                <a:latin typeface="Copperplate Gothic Light" pitchFamily="34" charset="0"/>
              </a:rPr>
            </a:br>
            <a:endParaRPr lang="en-US" sz="2400" dirty="0">
              <a:latin typeface="Copperplate Gothic Light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143000"/>
            <a:ext cx="7498080" cy="5562600"/>
          </a:xfrm>
        </p:spPr>
        <p:txBody>
          <a:bodyPr>
            <a:normAutofit/>
          </a:bodyPr>
          <a:lstStyle/>
          <a:p>
            <a:pPr lvl="0"/>
            <a:endParaRPr lang="en-US" sz="2000" dirty="0" smtClean="0">
              <a:latin typeface="Trebuchet MS" pitchFamily="34" charset="0"/>
            </a:endParaRPr>
          </a:p>
          <a:p>
            <a:pPr lvl="0"/>
            <a:r>
              <a:rPr lang="en-US" sz="2000" dirty="0" smtClean="0">
                <a:latin typeface="Trebuchet MS" pitchFamily="34" charset="0"/>
              </a:rPr>
              <a:t>In </a:t>
            </a:r>
            <a:r>
              <a:rPr lang="en-US" sz="2000" dirty="0">
                <a:latin typeface="Trebuchet MS" pitchFamily="34" charset="0"/>
              </a:rPr>
              <a:t>comparison to the present system the proposed system will be less</a:t>
            </a:r>
          </a:p>
          <a:p>
            <a:r>
              <a:rPr lang="en-US" sz="2000" dirty="0">
                <a:latin typeface="Trebuchet MS" pitchFamily="34" charset="0"/>
              </a:rPr>
              <a:t>time consuming and is more efficient.</a:t>
            </a:r>
          </a:p>
          <a:p>
            <a:pPr lvl="0"/>
            <a:r>
              <a:rPr lang="en-US" sz="2000" dirty="0">
                <a:latin typeface="Trebuchet MS" pitchFamily="34" charset="0"/>
              </a:rPr>
              <a:t>Analysis will be very easy in proposed system as it is automated</a:t>
            </a:r>
          </a:p>
          <a:p>
            <a:pPr lvl="0"/>
            <a:r>
              <a:rPr lang="en-US" sz="2000" dirty="0">
                <a:latin typeface="Trebuchet MS" pitchFamily="34" charset="0"/>
              </a:rPr>
              <a:t>Result will be very precise and accurate and will be declared in very</a:t>
            </a:r>
          </a:p>
          <a:p>
            <a:r>
              <a:rPr lang="en-US" sz="2000" dirty="0">
                <a:latin typeface="Trebuchet MS" pitchFamily="34" charset="0"/>
              </a:rPr>
              <a:t>short span of time because calculation and evaluations are done by the simulator itself.</a:t>
            </a:r>
          </a:p>
          <a:p>
            <a:pPr lvl="0"/>
            <a:r>
              <a:rPr lang="en-US" sz="2000" dirty="0">
                <a:latin typeface="Trebuchet MS" pitchFamily="34" charset="0"/>
              </a:rPr>
              <a:t>The proposed system is very secure as no chances of leakage of</a:t>
            </a:r>
          </a:p>
          <a:p>
            <a:r>
              <a:rPr lang="en-US" sz="2000" dirty="0" smtClean="0">
                <a:latin typeface="Trebuchet MS" pitchFamily="34" charset="0"/>
              </a:rPr>
              <a:t>Question </a:t>
            </a:r>
            <a:r>
              <a:rPr lang="en-US" sz="2000" dirty="0">
                <a:latin typeface="Trebuchet MS" pitchFamily="34" charset="0"/>
              </a:rPr>
              <a:t>paper as it is dependent on the administrator only.</a:t>
            </a:r>
          </a:p>
          <a:p>
            <a:pPr lvl="0"/>
            <a:r>
              <a:rPr lang="en-US" sz="2000" dirty="0">
                <a:latin typeface="Trebuchet MS" pitchFamily="34" charset="0"/>
              </a:rPr>
              <a:t>The logs of appeared candidates and their marks are stored and can be backup for future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858962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Data tables</a:t>
            </a:r>
            <a:r>
              <a:rPr lang="en-US" sz="2000" dirty="0">
                <a:solidFill>
                  <a:schemeClr val="tx2"/>
                </a:solidFill>
              </a:rPr>
              <a:t/>
            </a:r>
            <a:br>
              <a:rPr lang="en-US" sz="2000" dirty="0">
                <a:solidFill>
                  <a:schemeClr val="tx2"/>
                </a:solidFill>
              </a:rPr>
            </a:br>
            <a:r>
              <a:rPr lang="en-US" dirty="0" smtClean="0">
                <a:solidFill>
                  <a:schemeClr val="tx2"/>
                </a:solidFill>
              </a:rPr>
              <a:t/>
            </a:r>
            <a:br>
              <a:rPr lang="en-US" dirty="0" smtClean="0">
                <a:solidFill>
                  <a:schemeClr val="tx2"/>
                </a:solidFill>
              </a:rPr>
            </a:br>
            <a:r>
              <a:rPr lang="en-US" dirty="0"/>
              <a:t>1</a:t>
            </a:r>
            <a:r>
              <a:rPr lang="en-US" dirty="0">
                <a:solidFill>
                  <a:schemeClr val="tx2"/>
                </a:solidFill>
              </a:rPr>
              <a:t>. User </a:t>
            </a:r>
            <a:r>
              <a:rPr lang="en-US" dirty="0" smtClean="0">
                <a:solidFill>
                  <a:schemeClr val="tx2"/>
                </a:solidFill>
              </a:rPr>
              <a:t>table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524000"/>
            <a:ext cx="7498080" cy="4800600"/>
          </a:xfrm>
        </p:spPr>
        <p:txBody>
          <a:bodyPr/>
          <a:lstStyle/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760938"/>
              </p:ext>
            </p:extLst>
          </p:nvPr>
        </p:nvGraphicFramePr>
        <p:xfrm>
          <a:off x="1219200" y="1981195"/>
          <a:ext cx="7232649" cy="45720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29900"/>
                <a:gridCol w="1725219"/>
                <a:gridCol w="1592510"/>
                <a:gridCol w="3185020"/>
              </a:tblGrid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Sr.no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Field name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Data Type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78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</a:t>
                      </a:r>
                      <a:r>
                        <a:rPr lang="en-US" sz="2000">
                          <a:effectLst/>
                        </a:rPr>
                        <a:t>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Name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Store name of the user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78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r>
                        <a:rPr lang="en-US" sz="2000">
                          <a:effectLst/>
                        </a:rPr>
                        <a:t>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Iduser*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Store user name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9252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Password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Store password corresponding to username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Gender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Gender of user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Address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Address of user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Mobileno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Mobile no of user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7.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Emailed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Email id of user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Type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User is “student ” or “admin”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34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Security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User have a security question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70100" y="23939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38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</a:t>
            </a:r>
            <a:r>
              <a:rPr lang="en-US" dirty="0" smtClean="0">
                <a:effectLst/>
              </a:rPr>
              <a:t>question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2185430"/>
              </p:ext>
            </p:extLst>
          </p:nvPr>
        </p:nvGraphicFramePr>
        <p:xfrm>
          <a:off x="1600200" y="1676400"/>
          <a:ext cx="6586192" cy="4648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85800"/>
                <a:gridCol w="1428750"/>
                <a:gridCol w="1314450"/>
                <a:gridCol w="3157192"/>
              </a:tblGrid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Sr.no.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Field name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Data Type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Questioned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Int*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It is a unique id for each Q.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Question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Question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Option 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4.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Option b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Option c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Option d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7.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Ans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Answer of the question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8.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Level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Level of the question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48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9.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Subject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Varchar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Subject  from the question is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206625" y="26209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47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254</TotalTime>
  <Words>854</Words>
  <Application>Microsoft Office PowerPoint</Application>
  <PresentationFormat>On-screen Show (4:3)</PresentationFormat>
  <Paragraphs>222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Solstice</vt:lpstr>
      <vt:lpstr>Online Examination  System</vt:lpstr>
      <vt:lpstr>Introduction</vt:lpstr>
      <vt:lpstr>SCOPE</vt:lpstr>
      <vt:lpstr>TECHNOLOGY USED</vt:lpstr>
      <vt:lpstr>PowerPoint Presentation</vt:lpstr>
      <vt:lpstr>DISADVANTAGES OF CURRENT SYSTEM </vt:lpstr>
      <vt:lpstr>CHAREACTERSTIC OF THE PROPOSED SYSTEM: </vt:lpstr>
      <vt:lpstr>Data tables  1. User table</vt:lpstr>
      <vt:lpstr>2.question</vt:lpstr>
      <vt:lpstr>3.schedule:</vt:lpstr>
      <vt:lpstr>4.exam_student: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Result:</vt:lpstr>
      <vt:lpstr>Conclusion: </vt:lpstr>
      <vt:lpstr>Future Enhancements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Examination  System</dc:title>
  <dc:creator>TUSHAR</dc:creator>
  <cp:lastModifiedBy>Definately</cp:lastModifiedBy>
  <cp:revision>25</cp:revision>
  <dcterms:created xsi:type="dcterms:W3CDTF">2011-12-15T17:46:52Z</dcterms:created>
  <dcterms:modified xsi:type="dcterms:W3CDTF">2011-12-16T05:17:44Z</dcterms:modified>
</cp:coreProperties>
</file>

<file path=docProps/thumbnail.jpeg>
</file>